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6" r:id="rId4"/>
    <p:sldMasterId id="2147483670" r:id="rId5"/>
    <p:sldMasterId id="2147483674" r:id="rId6"/>
  </p:sldMasterIdLst>
  <p:notesMasterIdLst>
    <p:notesMasterId r:id="rId22"/>
  </p:notesMasterIdLst>
  <p:handoutMasterIdLst>
    <p:handoutMasterId r:id="rId23"/>
  </p:handoutMasterIdLst>
  <p:sldIdLst>
    <p:sldId id="309" r:id="rId7"/>
    <p:sldId id="258" r:id="rId8"/>
    <p:sldId id="281" r:id="rId9"/>
    <p:sldId id="262" r:id="rId10"/>
    <p:sldId id="257" r:id="rId11"/>
    <p:sldId id="267" r:id="rId12"/>
    <p:sldId id="269" r:id="rId13"/>
    <p:sldId id="268" r:id="rId14"/>
    <p:sldId id="272" r:id="rId15"/>
    <p:sldId id="274" r:id="rId16"/>
    <p:sldId id="275" r:id="rId17"/>
    <p:sldId id="273" r:id="rId18"/>
    <p:sldId id="276" r:id="rId19"/>
    <p:sldId id="278" r:id="rId20"/>
    <p:sldId id="279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53"/>
        <p:guide pos="376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63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4"/>
          <p:cNvSpPr/>
          <p:nvPr/>
        </p:nvSpPr>
        <p:spPr>
          <a:xfrm>
            <a:off x="736600" y="205317"/>
            <a:ext cx="2679700" cy="721784"/>
          </a:xfrm>
          <a:prstGeom prst="roundRect">
            <a:avLst/>
          </a:prstGeom>
          <a:solidFill>
            <a:srgbClr val="704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551" y="-88900"/>
            <a:ext cx="1308100" cy="1308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1" y="0"/>
            <a:ext cx="12185649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2082800"/>
            <a:ext cx="12192000" cy="22987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8D8EF8-5688-4BB9-A920-F0A37BE194D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5.png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6.jpeg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383867"/>
            <a:ext cx="12192000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 userDrawn="1"/>
        </p:nvSpPr>
        <p:spPr>
          <a:xfrm flipH="1">
            <a:off x="1" y="164637"/>
            <a:ext cx="3695733" cy="288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0"/>
          <p:cNvSpPr txBox="1"/>
          <p:nvPr userDrawn="1"/>
        </p:nvSpPr>
        <p:spPr>
          <a:xfrm>
            <a:off x="257649" y="68627"/>
            <a:ext cx="184531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65" b="0">
                <a:latin typeface="黑体" panose="02010609060101010101" pitchFamily="49" charset="-122"/>
                <a:ea typeface="黑体" panose="02010609060101010101" pitchFamily="49" charset="-122"/>
              </a:rPr>
              <a:t>口语交际：转述</a:t>
            </a:r>
            <a:endParaRPr kumimoji="1" lang="zh-CN" altLang="en-US" sz="1865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517"/>
            <a:ext cx="12192000" cy="680296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1" fontAlgn="base" hangingPunct="1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3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383867"/>
            <a:ext cx="12192000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 userDrawn="1"/>
        </p:nvSpPr>
        <p:spPr>
          <a:xfrm flipH="1">
            <a:off x="1" y="164637"/>
            <a:ext cx="3695733" cy="288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0"/>
          <p:cNvSpPr txBox="1"/>
          <p:nvPr userDrawn="1"/>
        </p:nvSpPr>
        <p:spPr>
          <a:xfrm>
            <a:off x="257649" y="68627"/>
            <a:ext cx="184531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65" b="0">
                <a:latin typeface="黑体" panose="02010609060101010101" pitchFamily="49" charset="-122"/>
                <a:ea typeface="黑体" panose="02010609060101010101" pitchFamily="49" charset="-122"/>
              </a:rPr>
              <a:t>口语交际：转述</a:t>
            </a:r>
            <a:endParaRPr kumimoji="1" lang="zh-CN" altLang="en-US" sz="1865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1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9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9.pn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1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微课片头（定）"/>
          <p:cNvPicPr>
            <a:picLocks noChangeAspect="1"/>
          </p:cNvPicPr>
          <p:nvPr/>
        </p:nvPicPr>
        <p:blipFill>
          <a:blip r:embed="rId1"/>
          <a:srcRect b="35231"/>
          <a:stretch>
            <a:fillRect/>
          </a:stretch>
        </p:blipFill>
        <p:spPr>
          <a:xfrm>
            <a:off x="0" y="0"/>
            <a:ext cx="12192000" cy="66763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394335" y="606425"/>
            <a:ext cx="11313160" cy="5796280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720090"/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54720" y="19685"/>
            <a:ext cx="3636645" cy="1478915"/>
            <a:chOff x="4284421" y="-10983"/>
            <a:chExt cx="3636393" cy="1554378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84421" y="-10983"/>
              <a:ext cx="3636393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4859056" y="701134"/>
              <a:ext cx="2395054" cy="742818"/>
            </a:xfrm>
            <a:prstGeom prst="rect">
              <a:avLst/>
            </a:prstGeom>
            <a:noFill/>
          </p:spPr>
          <p:txBody>
            <a:bodyPr wrap="square" lIns="91453" tIns="45726" rIns="91453" bIns="45726">
              <a:spAutoFit/>
            </a:bodyPr>
            <a:lstStyle/>
            <a:p>
              <a:pPr algn="ctr"/>
              <a:r>
                <a:rPr lang="zh-CN" altLang="en-US" sz="4000" b="0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交际范例</a:t>
              </a:r>
              <a:endParaRPr lang="zh-CN" alt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8" name="内容占位符 2"/>
          <p:cNvSpPr>
            <a:spLocks noGrp="1"/>
          </p:cNvSpPr>
          <p:nvPr/>
        </p:nvSpPr>
        <p:spPr>
          <a:xfrm>
            <a:off x="779145" y="900430"/>
            <a:ext cx="10928350" cy="584200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我：“喂，您好，请问是小丽家吗？”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小丽妈妈：“是的，小丽不在家，我是她的妈妈，您是哪位？”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我：“阿姨您好，我是小丽的同学芳芳。老师让我通知她，明天早上8点我们全体师生一起去参观博物馆，集合地点在学校北门。请您代我转达给她好吗？”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小丽妈妈：“好的，谢谢你，芳芳！”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我：“不客气，阿姨，这是我应该做的。”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2823845" y="5564505"/>
            <a:ext cx="3281045" cy="838200"/>
          </a:xfrm>
          <a:prstGeom prst="wedgeRectCallout">
            <a:avLst>
              <a:gd name="adj1" fmla="val -59715"/>
              <a:gd name="adj2" fmla="val -91590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注意对长辈的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礼貌用语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8705215" y="4083685"/>
            <a:ext cx="2453005" cy="877570"/>
          </a:xfrm>
          <a:prstGeom prst="wedgeEllipseCallout">
            <a:avLst>
              <a:gd name="adj1" fmla="val 7986"/>
              <a:gd name="adj2" fmla="val -189218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注意人称的转换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485515" y="3418205"/>
            <a:ext cx="443230" cy="504190"/>
          </a:xfrm>
          <a:prstGeom prst="round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744460" y="2835910"/>
            <a:ext cx="268097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66775" y="3922395"/>
            <a:ext cx="306197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3" name="电话铃声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2960" y="5141595"/>
            <a:ext cx="619125" cy="619125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9888855" y="2331720"/>
            <a:ext cx="443230" cy="504190"/>
          </a:xfrm>
          <a:prstGeom prst="round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29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  <p:bldP spid="4" grpId="0"/>
      <p:bldP spid="1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1998767" y="1852508"/>
            <a:ext cx="8194887" cy="3100981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720090">
              <a:lnSpc>
                <a:spcPct val="140000"/>
              </a:lnSpc>
            </a:pP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720090">
              <a:lnSpc>
                <a:spcPct val="140000"/>
              </a:lnSpc>
            </a:pPr>
            <a:endParaRPr lang="zh-CN" altLang="en-US" sz="2665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090">
              <a:lnSpc>
                <a:spcPct val="140000"/>
              </a:lnSpc>
            </a:pPr>
            <a:endParaRPr lang="en-US" altLang="zh-CN" sz="2665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文本框 2"/>
          <p:cNvSpPr txBox="1"/>
          <p:nvPr/>
        </p:nvSpPr>
        <p:spPr>
          <a:xfrm>
            <a:off x="2495339" y="1904789"/>
            <a:ext cx="7200900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弄清要点，不遗漏主要信息；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说得明白，注意人称的转换；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要有礼貌，注意说话的语气。</a:t>
            </a:r>
            <a:endParaRPr lang="zh-CN" altLang="en-US" sz="42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46830" y="245110"/>
            <a:ext cx="3636645" cy="1478915"/>
            <a:chOff x="4284421" y="-10983"/>
            <a:chExt cx="3636393" cy="1554378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84421" y="-10983"/>
              <a:ext cx="3636393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4859056" y="701134"/>
              <a:ext cx="2395054" cy="742818"/>
            </a:xfrm>
            <a:prstGeom prst="rect">
              <a:avLst/>
            </a:prstGeom>
            <a:noFill/>
          </p:spPr>
          <p:txBody>
            <a:bodyPr wrap="square" lIns="91453" tIns="45726" rIns="91453" bIns="45726">
              <a:spAutoFit/>
            </a:bodyPr>
            <a:lstStyle/>
            <a:p>
              <a:pPr algn="ctr"/>
              <a:r>
                <a:rPr lang="zh-CN" altLang="en-US" sz="4000" b="0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交际方法</a:t>
              </a:r>
              <a:endParaRPr lang="zh-CN" alt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u=53981122,3407680693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62185" y="2853690"/>
            <a:ext cx="3514090" cy="3474085"/>
          </a:xfrm>
          <a:prstGeom prst="rect">
            <a:avLst/>
          </a:prstGeom>
        </p:spPr>
      </p:pic>
      <p:sp>
        <p:nvSpPr>
          <p:cNvPr id="3" name="对角圆角矩形 2"/>
          <p:cNvSpPr/>
          <p:nvPr/>
        </p:nvSpPr>
        <p:spPr>
          <a:xfrm>
            <a:off x="1368319" y="1682393"/>
            <a:ext cx="9455573" cy="27843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720090">
              <a:lnSpc>
                <a:spcPct val="140000"/>
              </a:lnSpc>
            </a:pP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9112" y="4605767"/>
            <a:ext cx="9455573" cy="2159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40000"/>
              </a:lnSpc>
            </a:pP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叔叔，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我是王亮的同学。王亮在运动会体育比赛中扭伤了脚，校医建议他回家休养两天，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请您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过来接他好吗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99390" y="-10920"/>
            <a:ext cx="3154953" cy="1554621"/>
            <a:chOff x="4398703" y="-10983"/>
            <a:chExt cx="3154461" cy="155437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98703" y="-10983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4987580" y="671003"/>
              <a:ext cx="2214534" cy="706644"/>
            </a:xfrm>
            <a:prstGeom prst="rect">
              <a:avLst/>
            </a:prstGeom>
            <a:noFill/>
          </p:spPr>
          <p:txBody>
            <a:bodyPr wrap="none" lIns="91453" tIns="45726" rIns="91453" bIns="45726">
              <a:spAutoFit/>
            </a:bodyPr>
            <a:lstStyle/>
            <a:p>
              <a:pPr algn="ctr"/>
              <a:r>
                <a:rPr lang="zh-CN" altLang="en-US" sz="4000" b="0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课堂练习</a:t>
              </a:r>
              <a:endParaRPr lang="zh-CN" alt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473835" y="1920875"/>
            <a:ext cx="92449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0">
                <a:latin typeface="楷体" panose="02010609060101010101" pitchFamily="49" charset="-122"/>
                <a:ea typeface="楷体" panose="02010609060101010101" pitchFamily="49" charset="-122"/>
              </a:rPr>
              <a:t>校运动会上，好友王亮在百米冲刺时扭伤了脚。你把王亮送到医务室进行了医治，校医建议王亮回家休养两天。请你通知王亮同学的家长，说明情况并转告校医的建议。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368425" y="836930"/>
            <a:ext cx="2413635" cy="706755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情境一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623050" y="5473700"/>
            <a:ext cx="454660" cy="49911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954655" y="6113780"/>
            <a:ext cx="454660" cy="49911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8" name="图片 101387" descr="思考1"/>
          <p:cNvPicPr>
            <a:picLocks noChangeAspect="1"/>
          </p:cNvPicPr>
          <p:nvPr/>
        </p:nvPicPr>
        <p:blipFill>
          <a:blip r:embed="rId1"/>
          <a:srcRect b="9277"/>
          <a:stretch>
            <a:fillRect/>
          </a:stretch>
        </p:blipFill>
        <p:spPr>
          <a:xfrm>
            <a:off x="9550400" y="-105727"/>
            <a:ext cx="2676525" cy="2592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对角圆角矩形 2"/>
          <p:cNvSpPr/>
          <p:nvPr/>
        </p:nvSpPr>
        <p:spPr>
          <a:xfrm>
            <a:off x="1368425" y="1546860"/>
            <a:ext cx="9862820" cy="3559810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720090">
              <a:lnSpc>
                <a:spcPct val="140000"/>
              </a:lnSpc>
            </a:pP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99390" y="-10920"/>
            <a:ext cx="3154953" cy="1554621"/>
            <a:chOff x="4398703" y="-10983"/>
            <a:chExt cx="3154461" cy="155437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98703" y="-10983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4987580" y="671003"/>
              <a:ext cx="2214534" cy="706644"/>
            </a:xfrm>
            <a:prstGeom prst="rect">
              <a:avLst/>
            </a:prstGeom>
            <a:noFill/>
          </p:spPr>
          <p:txBody>
            <a:bodyPr wrap="none" lIns="91453" tIns="45726" rIns="91453" bIns="45726">
              <a:spAutoFit/>
            </a:bodyPr>
            <a:lstStyle/>
            <a:p>
              <a:pPr algn="ctr"/>
              <a:r>
                <a:rPr lang="zh-CN" altLang="en-US" sz="4000" b="0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课堂练习</a:t>
              </a:r>
              <a:endParaRPr lang="zh-CN" alt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1368425" y="836930"/>
            <a:ext cx="2413635" cy="706755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情境二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89125" y="1778000"/>
            <a:ext cx="8820785" cy="2921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 defTabSz="195580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通知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1955800">
              <a:lnSpc>
                <a:spcPct val="120000"/>
              </a:lnSpc>
              <a:spcAft>
                <a:spcPct val="35000"/>
              </a:spcAft>
            </a:pPr>
            <a:r>
              <a:rPr lang="zh-CN" altLang="en-US" sz="3200">
                <a:latin typeface="Arial" panose="020B0604020202020204" pitchFamily="34" charset="0"/>
                <a:sym typeface="+mn-ea"/>
              </a:rPr>
              <a:t>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明天上午九点，学校将在报告厅召开家长会，请各位家长朋友带好纸笔，准时参加。                      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r" defTabSz="1955800">
              <a:lnSpc>
                <a:spcPct val="120000"/>
              </a:lnSpc>
              <a:spcAft>
                <a:spcPct val="35000"/>
              </a:spcAft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实验学校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algn="r" defTabSz="1955800">
              <a:lnSpc>
                <a:spcPct val="120000"/>
              </a:lnSpc>
              <a:spcAft>
                <a:spcPct val="35000"/>
              </a:spcAft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           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2020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68425" y="5279390"/>
            <a:ext cx="100031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爸爸（妈妈），明天上午九点，学校将在报告厅召开家长会，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请您</a:t>
            </a:r>
            <a:r>
              <a:rPr lang="zh-CN" altLang="en-US" sz="3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带好纸笔，准时参加。</a:t>
            </a:r>
            <a:endParaRPr lang="zh-CN" altLang="en-US" sz="36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34" name="图片 129033" descr="复件 小学生打电话（卡通  好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563" y="1773238"/>
            <a:ext cx="2276475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36" name="图片 129035" descr="复件 (2) 小学生打电话（卡通  好）"/>
          <p:cNvPicPr>
            <a:picLocks noChangeAspect="1"/>
          </p:cNvPicPr>
          <p:nvPr/>
        </p:nvPicPr>
        <p:blipFill>
          <a:blip r:embed="rId2"/>
          <a:srcRect t="20605" r="58856" b="14091"/>
          <a:stretch>
            <a:fillRect/>
          </a:stretch>
        </p:blipFill>
        <p:spPr>
          <a:xfrm>
            <a:off x="8211185" y="3587750"/>
            <a:ext cx="1512888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37" name="图片 129036" descr="妈妈"/>
          <p:cNvPicPr>
            <a:picLocks noChangeAspect="1"/>
          </p:cNvPicPr>
          <p:nvPr/>
        </p:nvPicPr>
        <p:blipFill>
          <a:blip r:embed="rId3"/>
          <a:srcRect l="55240" b="18011"/>
          <a:stretch>
            <a:fillRect/>
          </a:stretch>
        </p:blipFill>
        <p:spPr>
          <a:xfrm>
            <a:off x="9603740" y="1603693"/>
            <a:ext cx="1871663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35" name="椭圆形标注 129034"/>
          <p:cNvSpPr/>
          <p:nvPr/>
        </p:nvSpPr>
        <p:spPr>
          <a:xfrm>
            <a:off x="4560570" y="1604010"/>
            <a:ext cx="3302635" cy="1837690"/>
          </a:xfrm>
          <a:prstGeom prst="wedgeEllipseCallout">
            <a:avLst>
              <a:gd name="adj1" fmla="val -80875"/>
              <a:gd name="adj2" fmla="val -27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你告诉妈妈，我想到你们家住几天 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9038" name="椭圆形标注 129037"/>
          <p:cNvSpPr/>
          <p:nvPr/>
        </p:nvSpPr>
        <p:spPr>
          <a:xfrm>
            <a:off x="3411855" y="4380230"/>
            <a:ext cx="4303395" cy="1860550"/>
          </a:xfrm>
          <a:prstGeom prst="wedgeEllipseCallout">
            <a:avLst>
              <a:gd name="adj1" fmla="val 62051"/>
              <a:gd name="adj2" fmla="val -4060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妈妈，奶奶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咱们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家住几天 。</a:t>
            </a:r>
            <a:endParaRPr lang="zh-CN" altLang="en-US" sz="28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60680" y="49404"/>
            <a:ext cx="3154953" cy="1554621"/>
            <a:chOff x="513109" y="4254"/>
            <a:chExt cx="3154461" cy="155437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3109" y="4254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930874" y="755976"/>
              <a:ext cx="2528811" cy="706645"/>
            </a:xfrm>
            <a:prstGeom prst="rect">
              <a:avLst/>
            </a:prstGeom>
            <a:noFill/>
          </p:spPr>
          <p:txBody>
            <a:bodyPr wrap="square" lIns="91453" tIns="45726" rIns="91453" bIns="45726">
              <a:spAutoFit/>
            </a:bodyPr>
            <a:lstStyle/>
            <a:p>
              <a:pPr algn="ctr"/>
              <a:r>
                <a:rPr lang="zh-CN" altLang="en-US" sz="4000" b="0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课堂练习</a:t>
              </a:r>
              <a:endParaRPr lang="zh-CN" alt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674370" y="897255"/>
            <a:ext cx="2413635" cy="706755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情境三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5" grpId="0"/>
      <p:bldP spid="1290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38735"/>
            <a:ext cx="12174855" cy="68414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78530" y="2455545"/>
            <a:ext cx="52355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</a:t>
            </a:r>
            <a:r>
              <a:rPr lang="en-US" altLang="zh-CN" sz="8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8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微信图片_20200224195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937385"/>
            <a:ext cx="7339965" cy="2983230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823700" y="108585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34290"/>
            <a:ext cx="12204700" cy="6925945"/>
          </a:xfrm>
          <a:prstGeom prst="rect">
            <a:avLst/>
          </a:prstGeom>
        </p:spPr>
      </p:pic>
      <p:sp>
        <p:nvSpPr>
          <p:cNvPr id="9218" name="文本框 1"/>
          <p:cNvSpPr txBox="1"/>
          <p:nvPr/>
        </p:nvSpPr>
        <p:spPr>
          <a:xfrm>
            <a:off x="3342217" y="2750397"/>
            <a:ext cx="5759449" cy="1264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5865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口语交际：转述</a:t>
            </a:r>
            <a:endParaRPr lang="zh-CN" altLang="en-US" sz="5865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2111375"/>
            <a:ext cx="3850640" cy="2092960"/>
            <a:chOff x="-5036560" y="-152566"/>
            <a:chExt cx="3154188" cy="2092633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036560" y="-152566"/>
              <a:ext cx="3154188" cy="2092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-4644350" y="811848"/>
              <a:ext cx="2583132" cy="706645"/>
            </a:xfrm>
            <a:prstGeom prst="rect">
              <a:avLst/>
            </a:prstGeom>
            <a:noFill/>
          </p:spPr>
          <p:txBody>
            <a:bodyPr wrap="square" lIns="91453" tIns="45726" rIns="91453" bIns="45726">
              <a:spAutoFit/>
            </a:bodyPr>
            <a:lstStyle/>
            <a:p>
              <a:pPr algn="ctr"/>
              <a:r>
                <a:rPr lang="zh-CN" altLang="en-US" sz="4000" b="1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交际小贴士</a:t>
              </a:r>
              <a:endParaRPr lang="zh-CN" altLang="en-US" sz="40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796790" y="2364740"/>
            <a:ext cx="68249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弄清要点，转述时不要遗漏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主要信息。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注意人称的转换。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4258310" y="2493645"/>
            <a:ext cx="380365" cy="36449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4258310" y="3782695"/>
            <a:ext cx="380365" cy="36449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7" y="0"/>
            <a:ext cx="1218988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286385" y="199390"/>
            <a:ext cx="3545840" cy="800100"/>
          </a:xfrm>
          <a:prstGeom prst="roundRect">
            <a:avLst/>
          </a:prstGeom>
          <a:solidFill>
            <a:schemeClr val="bg1">
              <a:alpha val="7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模拟情境一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25995" y="4996815"/>
            <a:ext cx="3238500" cy="10382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我要把这个通知告诉小军。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pPr algn="ctr"/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关于更换借阅卡的通知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820" y="1170940"/>
            <a:ext cx="11516360" cy="565975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为适应电子借阅系统的升级需求，本馆决定即日起进行全面更换新借阅卡的工作。图书馆将为原来已持有纸质借阅卡的广大市民朋友统一更换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一卡通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电子借阅卡。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1.换卡需携带本人的旧借阅卡原件以及一张2寸的彩色证件照；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2.更换时间：本周一到本周五9：00—17：00；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3.换卡地点：市图书馆服务台；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4.请各位市民在更换借阅卡时归还已经借阅的书籍。         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          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市图书馆                     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     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2020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372870" y="1755140"/>
            <a:ext cx="5130165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22495" y="3535680"/>
            <a:ext cx="2037080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731760" y="3535680"/>
            <a:ext cx="3629660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603625" y="4236085"/>
            <a:ext cx="5177790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03625" y="4906645"/>
            <a:ext cx="2627630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507105" y="5600065"/>
            <a:ext cx="6090920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圆角矩形标注 9"/>
          <p:cNvSpPr/>
          <p:nvPr/>
        </p:nvSpPr>
        <p:spPr>
          <a:xfrm>
            <a:off x="1523365" y="506095"/>
            <a:ext cx="1101725" cy="573405"/>
          </a:xfrm>
          <a:prstGeom prst="wedgeRoundRectCallout">
            <a:avLst>
              <a:gd name="adj1" fmla="val -20835"/>
              <a:gd name="adj2" fmla="val 83554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endParaRPr lang="zh-CN" altLang="en-US" sz="280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397625" y="2406650"/>
            <a:ext cx="3107690" cy="477520"/>
          </a:xfrm>
          <a:prstGeom prst="wedgeRoundRectCallout">
            <a:avLst>
              <a:gd name="adj1" fmla="val -46097"/>
              <a:gd name="adj2" fmla="val 10193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更换方式</a:t>
            </a:r>
            <a:endParaRPr lang="zh-CN" altLang="en-US" sz="280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9234170" y="3662680"/>
            <a:ext cx="1297940" cy="573405"/>
          </a:xfrm>
          <a:prstGeom prst="wedgeRoundRectCallout">
            <a:avLst>
              <a:gd name="adj1" fmla="val -88621"/>
              <a:gd name="adj2" fmla="val -49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80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6759575" y="4498975"/>
            <a:ext cx="1297940" cy="573405"/>
          </a:xfrm>
          <a:prstGeom prst="wedgeRoundRectCallout">
            <a:avLst>
              <a:gd name="adj1" fmla="val -88621"/>
              <a:gd name="adj2" fmla="val -49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en-US" sz="280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6503035" y="5939155"/>
            <a:ext cx="2157095" cy="573405"/>
          </a:xfrm>
          <a:prstGeom prst="wedgeRoundRectCallout">
            <a:avLst>
              <a:gd name="adj1" fmla="val 54403"/>
              <a:gd name="adj2" fmla="val -10049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注意事项</a:t>
            </a:r>
            <a:endParaRPr lang="zh-CN" altLang="en-US" sz="280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对角圆角矩形 16"/>
          <p:cNvSpPr/>
          <p:nvPr/>
        </p:nvSpPr>
        <p:spPr>
          <a:xfrm>
            <a:off x="107950" y="159385"/>
            <a:ext cx="11976100" cy="6753225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720090"/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680720" y="1407795"/>
            <a:ext cx="11026775" cy="4994910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720090"/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73525" y="-71120"/>
            <a:ext cx="3636645" cy="1478915"/>
            <a:chOff x="4284421" y="-10983"/>
            <a:chExt cx="3636393" cy="1554378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84421" y="-10983"/>
              <a:ext cx="3636393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4859056" y="701134"/>
              <a:ext cx="2395054" cy="742818"/>
            </a:xfrm>
            <a:prstGeom prst="rect">
              <a:avLst/>
            </a:prstGeom>
            <a:noFill/>
          </p:spPr>
          <p:txBody>
            <a:bodyPr wrap="square" lIns="91453" tIns="45726" rIns="91453" bIns="45726">
              <a:spAutoFit/>
            </a:bodyPr>
            <a:lstStyle/>
            <a:p>
              <a:pPr algn="ctr"/>
              <a:r>
                <a:rPr lang="zh-CN" altLang="en-US" sz="4000" b="0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交际范例</a:t>
              </a:r>
              <a:endParaRPr lang="zh-CN" alt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8" name="内容占位符 2"/>
          <p:cNvSpPr>
            <a:spLocks noGrp="1"/>
          </p:cNvSpPr>
          <p:nvPr/>
        </p:nvSpPr>
        <p:spPr>
          <a:xfrm>
            <a:off x="1160145" y="1732280"/>
            <a:ext cx="9928860" cy="504126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：小军，我今天去市图书馆看到了一则要求更换借阅卡的通知，通知上告诉我们由于图书馆借阅系统升级，我们需要将旧的借阅卡更换成新版的电子借阅卡。请你在本周一到本周五9：00—17：00的任意时间，携带好你的旧借阅卡原件以及一张2寸的彩色证件照，到图书馆的服务台办理。对了，别忘记在办理时归还你手中已经借阅的书籍哦！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132445" y="2455545"/>
            <a:ext cx="2823845" cy="483235"/>
          </a:xfrm>
          <a:prstGeom prst="roundRect">
            <a:avLst/>
          </a:prstGeom>
          <a:solidFill>
            <a:srgbClr val="92D050">
              <a:alpha val="3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160145" y="3094990"/>
            <a:ext cx="2447925" cy="483235"/>
          </a:xfrm>
          <a:prstGeom prst="roundRect">
            <a:avLst/>
          </a:prstGeom>
          <a:solidFill>
            <a:srgbClr val="92D050">
              <a:alpha val="3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116195" y="3769360"/>
            <a:ext cx="5840730" cy="483235"/>
          </a:xfrm>
          <a:prstGeom prst="round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973445" y="4385310"/>
            <a:ext cx="2593975" cy="483235"/>
          </a:xfrm>
          <a:prstGeom prst="roundRect">
            <a:avLst/>
          </a:prstGeom>
          <a:solidFill>
            <a:srgbClr val="FCAD36">
              <a:alpha val="3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1250315" y="5054600"/>
            <a:ext cx="2593975" cy="483235"/>
          </a:xfrm>
          <a:prstGeom prst="roundRect">
            <a:avLst/>
          </a:prstGeom>
          <a:solidFill>
            <a:srgbClr val="FCAD36">
              <a:alpha val="3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10194290" y="4385310"/>
            <a:ext cx="763270" cy="483235"/>
          </a:xfrm>
          <a:prstGeom prst="roundRect">
            <a:avLst/>
          </a:prstGeom>
          <a:solidFill>
            <a:srgbClr val="FCAD36">
              <a:alpha val="3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648200" y="5054600"/>
            <a:ext cx="3062605" cy="483235"/>
          </a:xfrm>
          <a:prstGeom prst="roundRect">
            <a:avLst/>
          </a:prstGeom>
          <a:solidFill>
            <a:srgbClr val="B8D4C5">
              <a:alpha val="3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2063750" y="5684520"/>
            <a:ext cx="6881495" cy="483235"/>
          </a:xfrm>
          <a:prstGeom prst="roundRect">
            <a:avLst/>
          </a:prstGeom>
          <a:solidFill>
            <a:srgbClr val="F6FC14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1" grpId="0"/>
      <p:bldP spid="20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33045" y="131955"/>
            <a:ext cx="3154953" cy="1554621"/>
            <a:chOff x="60425" y="116632"/>
            <a:chExt cx="3154461" cy="1554378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592162" y="836712"/>
              <a:ext cx="2214534" cy="706644"/>
            </a:xfrm>
            <a:prstGeom prst="rect">
              <a:avLst/>
            </a:prstGeom>
            <a:noFill/>
          </p:spPr>
          <p:txBody>
            <a:bodyPr wrap="none" lIns="91453" tIns="45726" rIns="91453" bIns="45726">
              <a:spAutoFit/>
            </a:bodyPr>
            <a:lstStyle/>
            <a:p>
              <a:pPr algn="ctr"/>
              <a:r>
                <a:rPr lang="zh-CN" altLang="en-US" sz="4000" b="0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交际指导</a:t>
              </a:r>
              <a:endParaRPr lang="zh-CN" alt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99693" y="1868190"/>
            <a:ext cx="8620775" cy="5267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转述事情，一定要记住要点。如果需要转述的内容没弄清楚，要想办法确认。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要点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：什么时间？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在哪里？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对象？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具体内容？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</a:t>
            </a: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241300" y="93345"/>
            <a:ext cx="3545840" cy="800100"/>
          </a:xfrm>
          <a:prstGeom prst="roundRect">
            <a:avLst/>
          </a:prstGeom>
          <a:solidFill>
            <a:sysClr val="window" lastClr="FFFFFF">
              <a:alpha val="77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sz="400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模拟情境二</a:t>
            </a:r>
            <a:endParaRPr lang="zh-CN" altLang="en-US" sz="400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963535" y="1656715"/>
            <a:ext cx="1101725" cy="573405"/>
          </a:xfrm>
          <a:prstGeom prst="wedgeRoundRectCallout">
            <a:avLst>
              <a:gd name="adj1" fmla="val -20835"/>
              <a:gd name="adj2" fmla="val 8355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8156575" y="4953635"/>
            <a:ext cx="1140460" cy="652780"/>
          </a:xfrm>
          <a:prstGeom prst="wedgeRoundRectCallout">
            <a:avLst>
              <a:gd name="adj1" fmla="val -83708"/>
              <a:gd name="adj2" fmla="val -150664"/>
              <a:gd name="adj3" fmla="val 16667"/>
            </a:avLst>
          </a:prstGeom>
          <a:solidFill>
            <a:srgbClr val="FFFF00">
              <a:alpha val="62000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9513570" y="1656715"/>
            <a:ext cx="1101725" cy="573405"/>
          </a:xfrm>
          <a:prstGeom prst="wedgeRoundRectCallout">
            <a:avLst>
              <a:gd name="adj1" fmla="val -20835"/>
              <a:gd name="adj2" fmla="val 8355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7395" y="1307465"/>
            <a:ext cx="4468495" cy="15976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小丽今天请假了，我要把老师的话转告她。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71970" y="2622550"/>
            <a:ext cx="4747895" cy="1699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明天参观博物馆需要注意：早上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点在学校北门集合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123680" y="3148330"/>
            <a:ext cx="1840230" cy="648970"/>
          </a:xfrm>
          <a:prstGeom prst="roundRect">
            <a:avLst/>
          </a:prstGeom>
          <a:solidFill>
            <a:schemeClr val="accent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802880" y="2499360"/>
            <a:ext cx="981710" cy="648970"/>
          </a:xfrm>
          <a:prstGeom prst="roundRect">
            <a:avLst/>
          </a:prstGeom>
          <a:solidFill>
            <a:schemeClr val="accent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871970" y="3783965"/>
            <a:ext cx="2000885" cy="538480"/>
          </a:xfrm>
          <a:prstGeom prst="roundRect">
            <a:avLst/>
          </a:prstGeom>
          <a:solidFill>
            <a:srgbClr val="F4F20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72855" y="2531110"/>
            <a:ext cx="2295525" cy="617220"/>
          </a:xfrm>
          <a:prstGeom prst="rect">
            <a:avLst/>
          </a:prstGeom>
          <a:solidFill>
            <a:schemeClr val="accent6">
              <a:alpha val="2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9" grpId="0"/>
      <p:bldP spid="13" grpId="0"/>
      <p:bldP spid="14" grpId="0"/>
      <p:bldP spid="19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439420" y="629285"/>
            <a:ext cx="11313160" cy="5796280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720090"/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54720" y="19685"/>
            <a:ext cx="3636645" cy="1478915"/>
            <a:chOff x="4284421" y="-10983"/>
            <a:chExt cx="3636393" cy="1554378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284421" y="-10983"/>
              <a:ext cx="3636393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4859056" y="701134"/>
              <a:ext cx="2395054" cy="742818"/>
            </a:xfrm>
            <a:prstGeom prst="rect">
              <a:avLst/>
            </a:prstGeom>
            <a:noFill/>
          </p:spPr>
          <p:txBody>
            <a:bodyPr wrap="square" lIns="91453" tIns="45726" rIns="91453" bIns="45726">
              <a:spAutoFit/>
            </a:bodyPr>
            <a:lstStyle/>
            <a:p>
              <a:pPr algn="ctr"/>
              <a:r>
                <a:rPr lang="zh-CN" altLang="en-US" sz="4000" b="0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交际范例</a:t>
              </a:r>
              <a:endParaRPr lang="zh-CN" alt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8" name="内容占位符 2"/>
          <p:cNvSpPr>
            <a:spLocks noGrp="1"/>
          </p:cNvSpPr>
          <p:nvPr/>
        </p:nvSpPr>
        <p:spPr>
          <a:xfrm>
            <a:off x="873125" y="583565"/>
            <a:ext cx="10928350" cy="584200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我：“喂，您好，请问是小丽家吗？”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小丽：“是的，我就是小丽。”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我：“小丽你好，我是芳芳。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小丽：“你好芳芳。”	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我：“老师让我通知你，明天早上8点我们全体师生一起去参观博物馆，集合地点在学校北门。”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小丽：“好的，谢谢你，芳芳！”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我：“不客气，我们是朋友嘛！”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005330" y="3897630"/>
            <a:ext cx="29133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圆角矩形标注 11"/>
          <p:cNvSpPr/>
          <p:nvPr/>
        </p:nvSpPr>
        <p:spPr>
          <a:xfrm>
            <a:off x="4813300" y="2524125"/>
            <a:ext cx="2786380" cy="680720"/>
          </a:xfrm>
          <a:prstGeom prst="wedgeRoundRectCallout">
            <a:avLst>
              <a:gd name="adj1" fmla="val -46991"/>
              <a:gd name="adj2" fmla="val 10251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第二人称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电话铃声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2960" y="4804410"/>
            <a:ext cx="619125" cy="619125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4370070" y="3393440"/>
            <a:ext cx="443230" cy="504190"/>
          </a:xfrm>
          <a:prstGeom prst="round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2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Arial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小凤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 w="38100">
          <a:solidFill>
            <a:srgbClr val="00B050"/>
          </a:solidFill>
          <a:prstDash val="sysDot"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indent="720090">
          <a:defRPr lang="zh-CN" altLang="en-US" sz="32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1478</Words>
  <Application>WPS 演示</Application>
  <PresentationFormat/>
  <Paragraphs>129</Paragraphs>
  <Slides>15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微软雅黑</vt:lpstr>
      <vt:lpstr>黑体</vt:lpstr>
      <vt:lpstr>Cambria</vt:lpstr>
      <vt:lpstr>Calibri</vt:lpstr>
      <vt:lpstr>楷体</vt:lpstr>
      <vt:lpstr>Arial Unicode MS</vt:lpstr>
      <vt:lpstr>Office 主题​​</vt:lpstr>
      <vt:lpstr>1_Office 主题​​</vt:lpstr>
      <vt:lpstr>自定义设计方案</vt:lpstr>
      <vt:lpstr>小凤主题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关于更换借阅卡的通知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2021-04-25T15:59:00Z</cp:lastPrinted>
  <dcterms:created xsi:type="dcterms:W3CDTF">2021-04-25T15:59:00Z</dcterms:created>
  <dcterms:modified xsi:type="dcterms:W3CDTF">2021-10-22T04:15:05Z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521B4A414E65483190E28E99A3AE271C</vt:lpwstr>
  </property>
  <property fmtid="{D5CDD505-2E9C-101B-9397-08002B2CF9AE}" pid="7" name="KSOProductBuildVer">
    <vt:lpwstr>2052-11.1.0.10938</vt:lpwstr>
  </property>
</Properties>
</file>